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9"/>
  </p:notesMasterIdLst>
  <p:sldIdLst>
    <p:sldId id="257" r:id="rId2"/>
    <p:sldId id="259" r:id="rId3"/>
    <p:sldId id="258" r:id="rId4"/>
    <p:sldId id="256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E29F6-1161-4EA3-9568-E3FB008DB73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2BFB6-6F86-4E92-86B5-D500C5D3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4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2BFB6-6F86-4E92-86B5-D500C5D383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2BFB6-6F86-4E92-86B5-D500C5D383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6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2BFB6-6F86-4E92-86B5-D500C5D383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68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2BFB6-6F86-4E92-86B5-D500C5D383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8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2BFB6-6F86-4E92-86B5-D500C5D383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10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2BFB6-6F86-4E92-86B5-D500C5D383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46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2BFB6-6F86-4E92-86B5-D500C5D383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3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7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4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3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0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8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3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1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82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7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74669F-5D94-4359-BF45-FCFE66A60C3F}"/>
              </a:ext>
            </a:extLst>
          </p:cNvPr>
          <p:cNvSpPr txBox="1"/>
          <p:nvPr/>
        </p:nvSpPr>
        <p:spPr>
          <a:xfrm>
            <a:off x="4265398" y="3710644"/>
            <a:ext cx="40610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radley Hand ITC" panose="03070402050302030203" pitchFamily="66" charset="0"/>
              </a:rPr>
              <a:t>Karma is a 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First-Person Shooting </a:t>
            </a:r>
            <a:r>
              <a:rPr lang="en-US" sz="2000" b="1" dirty="0">
                <a:latin typeface="Bradley Hand ITC" panose="03070402050302030203" pitchFamily="66" charset="0"/>
              </a:rPr>
              <a:t>game that gives players an awesome FPS experience while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 exploring different maps</a:t>
            </a:r>
            <a:r>
              <a:rPr lang="en-US" sz="2000" b="1" dirty="0">
                <a:latin typeface="Bradley Hand ITC" panose="03070402050302030203" pitchFamily="66" charset="0"/>
              </a:rPr>
              <a:t>,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skills trees</a:t>
            </a:r>
            <a:r>
              <a:rPr lang="en-US" sz="2000" b="1" dirty="0">
                <a:latin typeface="Bradley Hand ITC" panose="03070402050302030203" pitchFamily="66" charset="0"/>
              </a:rPr>
              <a:t>,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2000" b="1" dirty="0">
                <a:latin typeface="Bradley Hand ITC" panose="03070402050302030203" pitchFamily="66" charset="0"/>
              </a:rPr>
              <a:t>and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</a:rPr>
              <a:t>customizable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elements</a:t>
            </a:r>
            <a:r>
              <a:rPr lang="en-US" sz="2000" b="1" dirty="0">
                <a:latin typeface="Bradley Hand ITC" panose="03070402050302030203" pitchFamily="66" charset="0"/>
              </a:rPr>
              <a:t> in 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RPG crawlers</a:t>
            </a:r>
            <a:r>
              <a:rPr lang="en-US" sz="2000" b="1" dirty="0">
                <a:latin typeface="Bradley Hand ITC" panose="03070402050302030203" pitchFamily="66" charset="0"/>
              </a:rPr>
              <a:t>.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0FF8B39-5EEB-4407-B98A-CE7B0FA85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18" y="260741"/>
            <a:ext cx="2824963" cy="29840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4E0FA6-5215-4519-97EE-AC233B883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-4157"/>
            <a:ext cx="2514600" cy="866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2D5155-568B-4E70-A27C-7A47039F57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75" b="28285"/>
          <a:stretch/>
        </p:blipFill>
        <p:spPr>
          <a:xfrm>
            <a:off x="9211577" y="5195613"/>
            <a:ext cx="2596720" cy="9736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F3CE24E-428D-4604-838D-482C5931A305}"/>
              </a:ext>
            </a:extLst>
          </p:cNvPr>
          <p:cNvSpPr txBox="1"/>
          <p:nvPr/>
        </p:nvSpPr>
        <p:spPr>
          <a:xfrm>
            <a:off x="5405652" y="6223119"/>
            <a:ext cx="663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Bradley Hand ITC" panose="03070402050302030203" pitchFamily="66" charset="0"/>
              </a:rPr>
              <a:t>Presented by Poly Gamers: Hongda Lin, Baihua Yang, Jason Lian</a:t>
            </a:r>
          </a:p>
          <a:p>
            <a:pPr algn="r"/>
            <a:r>
              <a:rPr lang="en-US" b="1" dirty="0">
                <a:latin typeface="Bradley Hand ITC" panose="03070402050302030203" pitchFamily="66" charset="0"/>
              </a:rPr>
              <a:t>Spring 2022, CSE 5912 </a:t>
            </a:r>
          </a:p>
        </p:txBody>
      </p:sp>
      <p:pic>
        <p:nvPicPr>
          <p:cNvPr id="66" name="Picture 65" descr="A video game of a robot&#10;&#10;Description automatically generated with low confidence">
            <a:extLst>
              <a:ext uri="{FF2B5EF4-FFF2-40B4-BE49-F238E27FC236}">
                <a16:creationId xmlns:a16="http://schemas.microsoft.com/office/drawing/2014/main" id="{45A43342-DDCD-4AF7-9AE1-01829A55C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527" y="1141800"/>
            <a:ext cx="4325039" cy="239654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CC78CDE-F65B-4691-B858-3FAC0D1D2A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4"/>
          <a:stretch/>
        </p:blipFill>
        <p:spPr>
          <a:xfrm>
            <a:off x="128588" y="3804408"/>
            <a:ext cx="4136810" cy="2609759"/>
          </a:xfrm>
          <a:prstGeom prst="rect">
            <a:avLst/>
          </a:prstGeom>
        </p:spPr>
      </p:pic>
      <p:pic>
        <p:nvPicPr>
          <p:cNvPr id="84" name="Picture 8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3DCCF21-F700-48F2-BEC3-4E5DF86E9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" y="668290"/>
            <a:ext cx="4461792" cy="26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2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80084F-2DB4-4127-A0AF-1F32E38EA08C}"/>
              </a:ext>
            </a:extLst>
          </p:cNvPr>
          <p:cNvSpPr txBox="1"/>
          <p:nvPr/>
        </p:nvSpPr>
        <p:spPr>
          <a:xfrm>
            <a:off x="4191313" y="2473467"/>
            <a:ext cx="3901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Bradley Hand ITC" panose="03070402050302030203" pitchFamily="66" charset="0"/>
            </a:endParaRPr>
          </a:p>
          <a:p>
            <a:pPr algn="ctr"/>
            <a:r>
              <a:rPr lang="en-US" sz="2400" b="1" dirty="0">
                <a:latin typeface="Bradley Hand ITC" panose="03070402050302030203" pitchFamily="66" charset="0"/>
              </a:rPr>
              <a:t>Karma has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3 levels</a:t>
            </a:r>
            <a:r>
              <a:rPr lang="en-US" sz="2400" b="1" dirty="0">
                <a:latin typeface="Bradley Hand ITC" panose="03070402050302030203" pitchFamily="66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5 bosses</a:t>
            </a:r>
            <a:r>
              <a:rPr lang="en-US" sz="2400" b="1" dirty="0">
                <a:latin typeface="Bradley Hand ITC" panose="03070402050302030203" pitchFamily="66" charset="0"/>
              </a:rPr>
              <a:t>, and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22 different enemies </a:t>
            </a:r>
            <a:r>
              <a:rPr lang="en-US" sz="2400" b="1" dirty="0">
                <a:latin typeface="Bradley Hand ITC" panose="03070402050302030203" pitchFamily="66" charset="0"/>
              </a:rPr>
              <a:t>for players to challenge.  </a:t>
            </a:r>
          </a:p>
        </p:txBody>
      </p:sp>
      <p:pic>
        <p:nvPicPr>
          <p:cNvPr id="16" name="Picture 15" descr="A picture containing toy&#10;&#10;Description automatically generated">
            <a:extLst>
              <a:ext uri="{FF2B5EF4-FFF2-40B4-BE49-F238E27FC236}">
                <a16:creationId xmlns:a16="http://schemas.microsoft.com/office/drawing/2014/main" id="{7FFA1587-FF78-4AF3-960B-BEF7A0664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" y="698183"/>
            <a:ext cx="4058797" cy="2623052"/>
          </a:xfrm>
          <a:prstGeom prst="rect">
            <a:avLst/>
          </a:prstGeom>
        </p:spPr>
      </p:pic>
      <p:pic>
        <p:nvPicPr>
          <p:cNvPr id="22" name="Picture 21" descr="A screenshot of a video game&#10;&#10;Description automatically generated">
            <a:extLst>
              <a:ext uri="{FF2B5EF4-FFF2-40B4-BE49-F238E27FC236}">
                <a16:creationId xmlns:a16="http://schemas.microsoft.com/office/drawing/2014/main" id="{9CD92069-F624-490B-8325-E1FC43053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35" y="4211948"/>
            <a:ext cx="4134860" cy="2653765"/>
          </a:xfrm>
          <a:prstGeom prst="rect">
            <a:avLst/>
          </a:prstGeom>
        </p:spPr>
      </p:pic>
      <p:pic>
        <p:nvPicPr>
          <p:cNvPr id="28" name="Picture 27" descr="A picture containing indoor, stage&#10;&#10;Description automatically generated">
            <a:extLst>
              <a:ext uri="{FF2B5EF4-FFF2-40B4-BE49-F238E27FC236}">
                <a16:creationId xmlns:a16="http://schemas.microsoft.com/office/drawing/2014/main" id="{3C156DEF-A0E7-4492-9E2B-32C6C8722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" y="3663257"/>
            <a:ext cx="4003066" cy="2662185"/>
          </a:xfrm>
          <a:prstGeom prst="rect">
            <a:avLst/>
          </a:prstGeom>
        </p:spPr>
      </p:pic>
      <p:pic>
        <p:nvPicPr>
          <p:cNvPr id="30" name="Picture 29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9F6A83F6-2087-4F1D-8C4C-DCA0D29DFA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>
          <a:xfrm>
            <a:off x="8221295" y="690470"/>
            <a:ext cx="3966619" cy="2630765"/>
          </a:xfrm>
          <a:prstGeom prst="rect">
            <a:avLst/>
          </a:prstGeom>
        </p:spPr>
      </p:pic>
      <p:pic>
        <p:nvPicPr>
          <p:cNvPr id="42" name="Picture 41" descr="A screenshot of a video game&#10;&#10;Description automatically generated">
            <a:extLst>
              <a:ext uri="{FF2B5EF4-FFF2-40B4-BE49-F238E27FC236}">
                <a16:creationId xmlns:a16="http://schemas.microsoft.com/office/drawing/2014/main" id="{367C61AB-447A-427F-BE85-C4492C5D40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7"/>
          <a:stretch/>
        </p:blipFill>
        <p:spPr>
          <a:xfrm>
            <a:off x="8269298" y="3742502"/>
            <a:ext cx="3918615" cy="2451718"/>
          </a:xfrm>
          <a:prstGeom prst="rect">
            <a:avLst/>
          </a:prstGeom>
        </p:spPr>
      </p:pic>
      <p:pic>
        <p:nvPicPr>
          <p:cNvPr id="44" name="Picture 43" descr="A screenshot of a video game&#10;&#10;Description automatically generated">
            <a:extLst>
              <a:ext uri="{FF2B5EF4-FFF2-40B4-BE49-F238E27FC236}">
                <a16:creationId xmlns:a16="http://schemas.microsoft.com/office/drawing/2014/main" id="{E82BEFB8-E4BF-41D9-A3FA-199537147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25" y="-15288"/>
            <a:ext cx="3983294" cy="27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8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17B592-3D96-48CA-90E9-4399DB187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9" t="10385" r="37032" b="37328"/>
          <a:stretch/>
        </p:blipFill>
        <p:spPr>
          <a:xfrm>
            <a:off x="717029" y="1227928"/>
            <a:ext cx="7210426" cy="3071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9E3CC9-0B6D-46CB-9E08-C3C91FF467E9}"/>
              </a:ext>
            </a:extLst>
          </p:cNvPr>
          <p:cNvSpPr txBox="1"/>
          <p:nvPr/>
        </p:nvSpPr>
        <p:spPr>
          <a:xfrm>
            <a:off x="2267704" y="533051"/>
            <a:ext cx="660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radley Hand ITC" panose="03070402050302030203" pitchFamily="66" charset="0"/>
              </a:rPr>
              <a:t>Keyboard Bindings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20B306-7D76-432D-9733-9718DBD1C1A7}"/>
              </a:ext>
            </a:extLst>
          </p:cNvPr>
          <p:cNvSpPr txBox="1"/>
          <p:nvPr/>
        </p:nvSpPr>
        <p:spPr>
          <a:xfrm>
            <a:off x="460676" y="4321917"/>
            <a:ext cx="205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WASD: Movement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B4DCEC-AA06-4771-977D-8B7B8A5BA13B}"/>
              </a:ext>
            </a:extLst>
          </p:cNvPr>
          <p:cNvSpPr txBox="1"/>
          <p:nvPr/>
        </p:nvSpPr>
        <p:spPr>
          <a:xfrm>
            <a:off x="460675" y="4691249"/>
            <a:ext cx="19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SHIFT: Sprint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20003-C481-426F-9B97-F8C443EC1785}"/>
              </a:ext>
            </a:extLst>
          </p:cNvPr>
          <p:cNvSpPr txBox="1"/>
          <p:nvPr/>
        </p:nvSpPr>
        <p:spPr>
          <a:xfrm>
            <a:off x="460675" y="5060078"/>
            <a:ext cx="19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SPACE: Jump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5A6C62-97FE-4F79-9973-90BAFE94C42B}"/>
              </a:ext>
            </a:extLst>
          </p:cNvPr>
          <p:cNvSpPr txBox="1"/>
          <p:nvPr/>
        </p:nvSpPr>
        <p:spPr>
          <a:xfrm>
            <a:off x="460674" y="5428907"/>
            <a:ext cx="342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Q,</a:t>
            </a:r>
            <a:r>
              <a:rPr lang="zh-CN" altLang="en-US" b="1" dirty="0">
                <a:latin typeface="Bradley Hand ITC" panose="03070402050302030203" pitchFamily="66" charset="0"/>
              </a:rPr>
              <a:t> </a:t>
            </a:r>
            <a:r>
              <a:rPr lang="en-US" altLang="zh-CN" b="1" dirty="0">
                <a:latin typeface="Bradley Hand ITC" panose="03070402050302030203" pitchFamily="66" charset="0"/>
              </a:rPr>
              <a:t>E</a:t>
            </a:r>
            <a:r>
              <a:rPr lang="en-US" b="1" dirty="0">
                <a:latin typeface="Bradley Hand ITC" panose="03070402050302030203" pitchFamily="66" charset="0"/>
              </a:rPr>
              <a:t>: Left / Right Lean Shooting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AE91B-6ADD-4FF8-BDEB-A2F710109C58}"/>
              </a:ext>
            </a:extLst>
          </p:cNvPr>
          <p:cNvSpPr txBox="1"/>
          <p:nvPr/>
        </p:nvSpPr>
        <p:spPr>
          <a:xfrm>
            <a:off x="460673" y="5808695"/>
            <a:ext cx="196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T: Pick 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134B25-AF9B-4160-BB76-170C7233C7E6}"/>
              </a:ext>
            </a:extLst>
          </p:cNvPr>
          <p:cNvSpPr txBox="1"/>
          <p:nvPr/>
        </p:nvSpPr>
        <p:spPr>
          <a:xfrm>
            <a:off x="460673" y="6143453"/>
            <a:ext cx="196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Z: Teleport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29FBC4-054B-4E28-A60C-7CC1C1F9156C}"/>
              </a:ext>
            </a:extLst>
          </p:cNvPr>
          <p:cNvSpPr txBox="1"/>
          <p:nvPr/>
        </p:nvSpPr>
        <p:spPr>
          <a:xfrm>
            <a:off x="4177133" y="4332309"/>
            <a:ext cx="205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X: Activate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DAC1A9-5030-4DDE-8632-8509E34E5848}"/>
              </a:ext>
            </a:extLst>
          </p:cNvPr>
          <p:cNvSpPr txBox="1"/>
          <p:nvPr/>
        </p:nvSpPr>
        <p:spPr>
          <a:xfrm>
            <a:off x="4177133" y="4701641"/>
            <a:ext cx="19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R: Reload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EAC63-AFC7-4FE4-BA20-9AB05C1C4327}"/>
              </a:ext>
            </a:extLst>
          </p:cNvPr>
          <p:cNvSpPr txBox="1"/>
          <p:nvPr/>
        </p:nvSpPr>
        <p:spPr>
          <a:xfrm>
            <a:off x="4177133" y="5059575"/>
            <a:ext cx="19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F: Main Skill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CB011-5104-4328-AAF8-096158398CC0}"/>
              </a:ext>
            </a:extLst>
          </p:cNvPr>
          <p:cNvSpPr txBox="1"/>
          <p:nvPr/>
        </p:nvSpPr>
        <p:spPr>
          <a:xfrm>
            <a:off x="4177133" y="5439363"/>
            <a:ext cx="19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V: Melee Attack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7B871-2DFC-4FD4-B6E8-0A55F5C49A90}"/>
              </a:ext>
            </a:extLst>
          </p:cNvPr>
          <p:cNvSpPr txBox="1"/>
          <p:nvPr/>
        </p:nvSpPr>
        <p:spPr>
          <a:xfrm>
            <a:off x="4177133" y="5798239"/>
            <a:ext cx="19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C: Crouch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A5ECE4-39FC-41A7-8C87-7FA0FFE1A682}"/>
              </a:ext>
            </a:extLst>
          </p:cNvPr>
          <p:cNvSpPr txBox="1"/>
          <p:nvPr/>
        </p:nvSpPr>
        <p:spPr>
          <a:xfrm>
            <a:off x="4177133" y="6138385"/>
            <a:ext cx="196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L: Inspect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548EA3-A8EE-40E8-88A3-B9456279454F}"/>
              </a:ext>
            </a:extLst>
          </p:cNvPr>
          <p:cNvSpPr txBox="1"/>
          <p:nvPr/>
        </p:nvSpPr>
        <p:spPr>
          <a:xfrm>
            <a:off x="6423822" y="4307222"/>
            <a:ext cx="236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TAB: Open Inventory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4497F4-DAC8-4266-A0DB-4FA09EACC796}"/>
              </a:ext>
            </a:extLst>
          </p:cNvPr>
          <p:cNvSpPr txBox="1"/>
          <p:nvPr/>
        </p:nvSpPr>
        <p:spPr>
          <a:xfrm>
            <a:off x="6423822" y="4673209"/>
            <a:ext cx="236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ESC: Open Menu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5E96F9-A426-4086-BAE4-81013BCCEEA1}"/>
              </a:ext>
            </a:extLst>
          </p:cNvPr>
          <p:cNvSpPr txBox="1"/>
          <p:nvPr/>
        </p:nvSpPr>
        <p:spPr>
          <a:xfrm>
            <a:off x="6423822" y="5039810"/>
            <a:ext cx="236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1~5: Switch Weapon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720C9-BEED-4DB2-A8D8-B6F6FF28D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0" b="10814"/>
          <a:stretch/>
        </p:blipFill>
        <p:spPr>
          <a:xfrm>
            <a:off x="8784338" y="2306548"/>
            <a:ext cx="2835356" cy="29007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EDCD58-AAAA-402C-80BF-A0C5EF20576C}"/>
              </a:ext>
            </a:extLst>
          </p:cNvPr>
          <p:cNvSpPr txBox="1"/>
          <p:nvPr/>
        </p:nvSpPr>
        <p:spPr>
          <a:xfrm>
            <a:off x="9498383" y="1832369"/>
            <a:ext cx="145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radley Hand ITC" panose="03070402050302030203" pitchFamily="66" charset="0"/>
              </a:rPr>
              <a:t>Mouse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7BADE86-B7A0-4E42-AA8A-963595C68B1D}"/>
              </a:ext>
            </a:extLst>
          </p:cNvPr>
          <p:cNvCxnSpPr/>
          <p:nvPr/>
        </p:nvCxnSpPr>
        <p:spPr>
          <a:xfrm>
            <a:off x="9034409" y="3017200"/>
            <a:ext cx="923730" cy="559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8EE0E96-24DB-4719-8856-10B501E82DB3}"/>
              </a:ext>
            </a:extLst>
          </p:cNvPr>
          <p:cNvSpPr txBox="1"/>
          <p:nvPr/>
        </p:nvSpPr>
        <p:spPr>
          <a:xfrm>
            <a:off x="7945791" y="2582537"/>
            <a:ext cx="2012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Left </a:t>
            </a:r>
            <a:r>
              <a:rPr lang="en-US" altLang="zh-CN" b="1" dirty="0">
                <a:latin typeface="Bradley Hand ITC" panose="03070402050302030203" pitchFamily="66" charset="0"/>
              </a:rPr>
              <a:t>Mouse: Shoot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B504937-7CC2-4FCF-B4F9-96EE1B2F8BC4}"/>
              </a:ext>
            </a:extLst>
          </p:cNvPr>
          <p:cNvCxnSpPr/>
          <p:nvPr/>
        </p:nvCxnSpPr>
        <p:spPr>
          <a:xfrm flipH="1">
            <a:off x="10443379" y="2919019"/>
            <a:ext cx="569694" cy="681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A332690-05DB-478A-A4E5-CABEA23D25CF}"/>
              </a:ext>
            </a:extLst>
          </p:cNvPr>
          <p:cNvSpPr txBox="1"/>
          <p:nvPr/>
        </p:nvSpPr>
        <p:spPr>
          <a:xfrm>
            <a:off x="10306307" y="2578874"/>
            <a:ext cx="2012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Right </a:t>
            </a:r>
            <a:r>
              <a:rPr lang="en-US" altLang="zh-CN" b="1" dirty="0">
                <a:latin typeface="Bradley Hand ITC" panose="03070402050302030203" pitchFamily="66" charset="0"/>
              </a:rPr>
              <a:t>Mouse: Aim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5E6B1D7-C8F2-4D2B-B069-EF50463526B8}"/>
              </a:ext>
            </a:extLst>
          </p:cNvPr>
          <p:cNvCxnSpPr>
            <a:cxnSpLocks/>
          </p:cNvCxnSpPr>
          <p:nvPr/>
        </p:nvCxnSpPr>
        <p:spPr>
          <a:xfrm flipV="1">
            <a:off x="9585322" y="3577036"/>
            <a:ext cx="615969" cy="1687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8BC7A70-6100-42F9-8293-991D5BA48BEC}"/>
              </a:ext>
            </a:extLst>
          </p:cNvPr>
          <p:cNvSpPr txBox="1"/>
          <p:nvPr/>
        </p:nvSpPr>
        <p:spPr>
          <a:xfrm>
            <a:off x="8826527" y="5233594"/>
            <a:ext cx="312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Mouse </a:t>
            </a:r>
            <a:r>
              <a:rPr lang="en-US" altLang="zh-CN" b="1" dirty="0">
                <a:latin typeface="Bradley Hand ITC" panose="03070402050302030203" pitchFamily="66" charset="0"/>
              </a:rPr>
              <a:t>Wheel: </a:t>
            </a:r>
            <a:r>
              <a:rPr lang="en-US" b="1" dirty="0">
                <a:latin typeface="Bradley Hand ITC" panose="03070402050302030203" pitchFamily="66" charset="0"/>
              </a:rPr>
              <a:t>Switch Weapon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BED6FEF-C738-4842-80A4-780BDD2F3C99}"/>
              </a:ext>
            </a:extLst>
          </p:cNvPr>
          <p:cNvCxnSpPr/>
          <p:nvPr/>
        </p:nvCxnSpPr>
        <p:spPr>
          <a:xfrm flipV="1">
            <a:off x="10223484" y="4307222"/>
            <a:ext cx="0" cy="1870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7D033DF-3F45-474D-B444-2D9CC1EC6C26}"/>
              </a:ext>
            </a:extLst>
          </p:cNvPr>
          <p:cNvSpPr txBox="1"/>
          <p:nvPr/>
        </p:nvSpPr>
        <p:spPr>
          <a:xfrm>
            <a:off x="9270738" y="6204042"/>
            <a:ext cx="312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Camera Movement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81C99AB-4964-4627-A024-B7B07D1E2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-4157"/>
            <a:ext cx="25146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1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5E2055-9452-4A13-9E43-AE465E86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-4157"/>
            <a:ext cx="2514600" cy="866775"/>
          </a:xfrm>
          <a:prstGeom prst="rect">
            <a:avLst/>
          </a:prstGeom>
        </p:spPr>
      </p:pic>
      <p:pic>
        <p:nvPicPr>
          <p:cNvPr id="36" name="Picture 35" descr="A video game of a video game&#10;&#10;Description automatically generated with low confidence">
            <a:extLst>
              <a:ext uri="{FF2B5EF4-FFF2-40B4-BE49-F238E27FC236}">
                <a16:creationId xmlns:a16="http://schemas.microsoft.com/office/drawing/2014/main" id="{176D6FB0-8352-4607-BBB5-A5AB55895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" y="3571297"/>
            <a:ext cx="6486525" cy="30788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4D209A-1D5E-4D7F-BBE5-0756BA44F441}"/>
              </a:ext>
            </a:extLst>
          </p:cNvPr>
          <p:cNvSpPr txBox="1"/>
          <p:nvPr/>
        </p:nvSpPr>
        <p:spPr>
          <a:xfrm>
            <a:off x="7147550" y="4401270"/>
            <a:ext cx="4385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dley Hand ITC" panose="03070402050302030203" pitchFamily="66" charset="0"/>
              </a:rPr>
              <a:t>Karma has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weapon system </a:t>
            </a:r>
            <a:r>
              <a:rPr lang="en-US" sz="2400" b="1" dirty="0">
                <a:latin typeface="Bradley Hand ITC" panose="03070402050302030203" pitchFamily="66" charset="0"/>
              </a:rPr>
              <a:t>like CONTROL. With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13 weapons</a:t>
            </a:r>
            <a:r>
              <a:rPr lang="en-US" sz="2400" b="1" dirty="0">
                <a:latin typeface="Bradley Hand ITC" panose="03070402050302030203" pitchFamily="66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9 attachments</a:t>
            </a:r>
            <a:r>
              <a:rPr lang="en-US" sz="2400" b="1" dirty="0">
                <a:latin typeface="Bradley Hand ITC" panose="03070402050302030203" pitchFamily="66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6 runes</a:t>
            </a:r>
            <a:r>
              <a:rPr lang="en-US" sz="2400" b="1" dirty="0">
                <a:latin typeface="Bradley Hand ITC" panose="03070402050302030203" pitchFamily="66" charset="0"/>
              </a:rPr>
              <a:t>, with up to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5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rarities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n-US" sz="2400" b="1" dirty="0">
                <a:latin typeface="Bradley Hand ITC" panose="03070402050302030203" pitchFamily="66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elemental types </a:t>
            </a:r>
            <a:r>
              <a:rPr lang="en-US" sz="2400" b="1" dirty="0">
                <a:latin typeface="Bradley Hand ITC" panose="03070402050302030203" pitchFamily="66" charset="0"/>
              </a:rPr>
              <a:t>for players to collect. </a:t>
            </a:r>
          </a:p>
        </p:txBody>
      </p:sp>
      <p:pic>
        <p:nvPicPr>
          <p:cNvPr id="40" name="Picture 3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CA73DB7-2B62-4ECB-B0BC-4D0EA11D3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78" y="1132770"/>
            <a:ext cx="5235600" cy="3036648"/>
          </a:xfrm>
          <a:prstGeom prst="rect">
            <a:avLst/>
          </a:prstGeom>
        </p:spPr>
      </p:pic>
      <p:pic>
        <p:nvPicPr>
          <p:cNvPr id="47" name="Picture 46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8BDCACC7-4767-4134-8A65-FF93EF696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0" y="207813"/>
            <a:ext cx="5951483" cy="307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84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5E2055-9452-4A13-9E43-AE465E86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-4157"/>
            <a:ext cx="2514600" cy="8667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4D209A-1D5E-4D7F-BBE5-0756BA44F441}"/>
              </a:ext>
            </a:extLst>
          </p:cNvPr>
          <p:cNvSpPr txBox="1"/>
          <p:nvPr/>
        </p:nvSpPr>
        <p:spPr>
          <a:xfrm>
            <a:off x="301704" y="3013339"/>
            <a:ext cx="4385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dley Hand ITC" panose="03070402050302030203" pitchFamily="66" charset="0"/>
              </a:rPr>
              <a:t>Karma has a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stats system </a:t>
            </a:r>
            <a:r>
              <a:rPr lang="en-US" sz="2400" b="1" dirty="0">
                <a:latin typeface="Bradley Hand ITC" panose="03070402050302030203" pitchFamily="66" charset="0"/>
              </a:rPr>
              <a:t>like Dark Souls for player to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level up </a:t>
            </a:r>
            <a:r>
              <a:rPr lang="en-US" sz="2400" b="1" dirty="0">
                <a:latin typeface="Bradley Hand ITC" panose="03070402050302030203" pitchFamily="66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customize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(Health, Armor, Damage, Resistance)</a:t>
            </a:r>
            <a:r>
              <a:rPr lang="en-US" sz="2400" b="1" dirty="0">
                <a:latin typeface="Bradley Hand ITC" panose="03070402050302030203" pitchFamily="66" charset="0"/>
              </a:rPr>
              <a:t>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1465853-A1B4-462A-A35D-D3798FD58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09" y="1480837"/>
            <a:ext cx="7212187" cy="458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0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4D209A-1D5E-4D7F-BBE5-0756BA44F441}"/>
              </a:ext>
            </a:extLst>
          </p:cNvPr>
          <p:cNvSpPr txBox="1"/>
          <p:nvPr/>
        </p:nvSpPr>
        <p:spPr>
          <a:xfrm>
            <a:off x="462345" y="3586725"/>
            <a:ext cx="3258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dley Hand ITC" panose="03070402050302030203" pitchFamily="66" charset="0"/>
              </a:rPr>
              <a:t>Karma has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skill trees </a:t>
            </a:r>
            <a:r>
              <a:rPr lang="en-US" sz="2400" b="1" dirty="0">
                <a:latin typeface="Bradley Hand ITC" panose="03070402050302030203" pitchFamily="66" charset="0"/>
              </a:rPr>
              <a:t>like </a:t>
            </a:r>
            <a:r>
              <a:rPr lang="en-US" sz="2400" b="1" dirty="0" err="1">
                <a:latin typeface="Bradley Hand ITC" panose="03070402050302030203" pitchFamily="66" charset="0"/>
              </a:rPr>
              <a:t>BorderLands</a:t>
            </a:r>
            <a:r>
              <a:rPr lang="en-US" sz="2400" b="1" dirty="0">
                <a:latin typeface="Bradley Hand ITC" panose="03070402050302030203" pitchFamily="66" charset="0"/>
              </a:rPr>
              <a:t>, with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4 elemental branches</a:t>
            </a:r>
            <a:r>
              <a:rPr lang="en-US" sz="2400" b="1" dirty="0">
                <a:latin typeface="Bradley Hand ITC" panose="03070402050302030203" pitchFamily="66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12 passive skills</a:t>
            </a:r>
            <a:r>
              <a:rPr lang="en-US" sz="2400" b="1" dirty="0">
                <a:latin typeface="Bradley Hand ITC" panose="03070402050302030203" pitchFamily="66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17 active skills </a:t>
            </a:r>
            <a:r>
              <a:rPr lang="en-US" sz="2400" b="1" dirty="0">
                <a:latin typeface="Bradley Hand ITC" panose="03070402050302030203" pitchFamily="66" charset="0"/>
              </a:rPr>
              <a:t>for players to unlock.</a:t>
            </a: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C5973F1-5AA3-43D3-B170-B45096BE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04"/>
            <a:ext cx="6437342" cy="2970823"/>
          </a:xfrm>
          <a:prstGeom prst="rect">
            <a:avLst/>
          </a:prstGeom>
        </p:spPr>
      </p:pic>
      <p:pic>
        <p:nvPicPr>
          <p:cNvPr id="10" name="Picture 9" descr="A picture containing indoor, office, colorful&#10;&#10;Description automatically generated">
            <a:extLst>
              <a:ext uri="{FF2B5EF4-FFF2-40B4-BE49-F238E27FC236}">
                <a16:creationId xmlns:a16="http://schemas.microsoft.com/office/drawing/2014/main" id="{C1D3050C-C24F-45D2-8EEE-21D9ABAA5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60" y="4228908"/>
            <a:ext cx="3235715" cy="2299515"/>
          </a:xfrm>
          <a:prstGeom prst="rect">
            <a:avLst/>
          </a:prstGeom>
        </p:spPr>
      </p:pic>
      <p:pic>
        <p:nvPicPr>
          <p:cNvPr id="14" name="Picture 13" descr="A picture containing light, missile&#10;&#10;Description automatically generated">
            <a:extLst>
              <a:ext uri="{FF2B5EF4-FFF2-40B4-BE49-F238E27FC236}">
                <a16:creationId xmlns:a16="http://schemas.microsoft.com/office/drawing/2014/main" id="{597B2078-14B0-4506-831A-BA19B0D9B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29" y="4228908"/>
            <a:ext cx="3092019" cy="2216168"/>
          </a:xfrm>
          <a:prstGeom prst="rect">
            <a:avLst/>
          </a:prstGeom>
        </p:spPr>
      </p:pic>
      <p:pic>
        <p:nvPicPr>
          <p:cNvPr id="18" name="Picture 1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84C62327-7FBF-4DA7-8FA6-22F5FD35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00" y="66125"/>
            <a:ext cx="3107488" cy="2126720"/>
          </a:xfrm>
          <a:prstGeom prst="rect">
            <a:avLst/>
          </a:prstGeom>
        </p:spPr>
      </p:pic>
      <p:pic>
        <p:nvPicPr>
          <p:cNvPr id="23" name="Picture 22" descr="A picture containing light, green, traffic, stage&#10;&#10;Description automatically generated">
            <a:extLst>
              <a:ext uri="{FF2B5EF4-FFF2-40B4-BE49-F238E27FC236}">
                <a16:creationId xmlns:a16="http://schemas.microsoft.com/office/drawing/2014/main" id="{022936CB-3414-413E-9E21-A2DF36E10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61" y="1996480"/>
            <a:ext cx="3012167" cy="22040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642D598-D6C2-4832-9E21-DF1CE37D9639}"/>
              </a:ext>
            </a:extLst>
          </p:cNvPr>
          <p:cNvSpPr txBox="1"/>
          <p:nvPr/>
        </p:nvSpPr>
        <p:spPr>
          <a:xfrm>
            <a:off x="5092620" y="6453143"/>
            <a:ext cx="125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Fire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6241FC-1999-43FC-929F-60D0506BFA8E}"/>
              </a:ext>
            </a:extLst>
          </p:cNvPr>
          <p:cNvSpPr txBox="1"/>
          <p:nvPr/>
        </p:nvSpPr>
        <p:spPr>
          <a:xfrm>
            <a:off x="7461225" y="4262956"/>
            <a:ext cx="125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radley Hand ITC" panose="03070402050302030203" pitchFamily="66" charset="0"/>
              </a:rPr>
              <a:t>Venom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E8B09A-7AE6-4960-885C-202DDBEEF2E9}"/>
              </a:ext>
            </a:extLst>
          </p:cNvPr>
          <p:cNvSpPr txBox="1"/>
          <p:nvPr/>
        </p:nvSpPr>
        <p:spPr>
          <a:xfrm>
            <a:off x="10185240" y="6424738"/>
            <a:ext cx="125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</a:rPr>
              <a:t>Cryo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3CFFB-0F9A-4E5D-A6D4-94BCC1B5632C}"/>
              </a:ext>
            </a:extLst>
          </p:cNvPr>
          <p:cNvSpPr txBox="1"/>
          <p:nvPr/>
        </p:nvSpPr>
        <p:spPr>
          <a:xfrm>
            <a:off x="10010987" y="2209100"/>
            <a:ext cx="125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Electro</a:t>
            </a:r>
          </a:p>
        </p:txBody>
      </p:sp>
    </p:spTree>
    <p:extLst>
      <p:ext uri="{BB962C8B-B14F-4D97-AF65-F5344CB8AC3E}">
        <p14:creationId xmlns:p14="http://schemas.microsoft.com/office/powerpoint/2010/main" val="317108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4D209A-1D5E-4D7F-BBE5-0756BA44F441}"/>
              </a:ext>
            </a:extLst>
          </p:cNvPr>
          <p:cNvSpPr txBox="1"/>
          <p:nvPr/>
        </p:nvSpPr>
        <p:spPr>
          <a:xfrm>
            <a:off x="854369" y="2407679"/>
            <a:ext cx="4725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dley Hand ITC" panose="03070402050302030203" pitchFamily="66" charset="0"/>
              </a:rPr>
              <a:t>By collecting the </a:t>
            </a:r>
            <a:r>
              <a:rPr lang="en-US" sz="24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top rarity </a:t>
            </a:r>
            <a:r>
              <a:rPr lang="en-US" sz="2400" b="1" dirty="0">
                <a:latin typeface="Bradley Hand ITC" panose="03070402050302030203" pitchFamily="66" charset="0"/>
              </a:rPr>
              <a:t>attachments, player could form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attachments sets </a:t>
            </a:r>
            <a:r>
              <a:rPr lang="en-US" sz="2400" b="1" dirty="0">
                <a:latin typeface="Bradley Hand ITC" panose="03070402050302030203" pitchFamily="66" charset="0"/>
              </a:rPr>
              <a:t>and unlock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5</a:t>
            </a:r>
            <a:r>
              <a:rPr lang="en-US" sz="2400" b="1" dirty="0">
                <a:latin typeface="Bradley Hand ITC" panose="03070402050302030203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hidden attachment skills </a:t>
            </a:r>
            <a:r>
              <a:rPr lang="en-US" sz="2400" b="1" dirty="0">
                <a:latin typeface="Bradley Hand ITC" panose="03070402050302030203" pitchFamily="66" charset="0"/>
              </a:rPr>
              <a:t>as reward.</a:t>
            </a:r>
          </a:p>
        </p:txBody>
      </p:sp>
      <p:pic>
        <p:nvPicPr>
          <p:cNvPr id="3" name="Picture 2" descr="A video game screen capture&#10;&#10;Description automatically generated with medium confidence">
            <a:extLst>
              <a:ext uri="{FF2B5EF4-FFF2-40B4-BE49-F238E27FC236}">
                <a16:creationId xmlns:a16="http://schemas.microsoft.com/office/drawing/2014/main" id="{CE0C7677-F833-48B5-9B93-D87259E29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/>
          <a:stretch/>
        </p:blipFill>
        <p:spPr>
          <a:xfrm>
            <a:off x="7672862" y="117915"/>
            <a:ext cx="4260118" cy="303995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B0E0BAD-DA3E-4E55-B328-3A1CA8C5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06" y="1380439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77D59E-DF80-45CA-9249-455AD814B2AF}"/>
              </a:ext>
            </a:extLst>
          </p:cNvPr>
          <p:cNvSpPr txBox="1"/>
          <p:nvPr/>
        </p:nvSpPr>
        <p:spPr>
          <a:xfrm>
            <a:off x="5749014" y="2198757"/>
            <a:ext cx="175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Atom </a:t>
            </a:r>
            <a:r>
              <a:rPr lang="en-US" altLang="zh-CN" b="1" dirty="0">
                <a:latin typeface="Bradley Hand ITC" panose="03070402050302030203" pitchFamily="66" charset="0"/>
              </a:rPr>
              <a:t>Break</a:t>
            </a:r>
          </a:p>
          <a:p>
            <a:r>
              <a:rPr lang="en-US" altLang="zh-CN" b="1" dirty="0">
                <a:latin typeface="Bradley Hand ITC" panose="03070402050302030203" pitchFamily="66" charset="0"/>
              </a:rPr>
              <a:t>(Bullet time)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2511A946-1A4C-4586-9709-47F7DB2E2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62" y="3479908"/>
            <a:ext cx="4249630" cy="318722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72B39A-6E25-4B0C-B60E-BB9C31AE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5958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184BBE-FA9C-4979-886D-78DF4E9CB789}"/>
              </a:ext>
            </a:extLst>
          </p:cNvPr>
          <p:cNvSpPr txBox="1"/>
          <p:nvPr/>
        </p:nvSpPr>
        <p:spPr>
          <a:xfrm>
            <a:off x="5816508" y="5292895"/>
            <a:ext cx="175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Leviathan</a:t>
            </a:r>
          </a:p>
          <a:p>
            <a:r>
              <a:rPr lang="en-US" b="1" dirty="0">
                <a:latin typeface="Bradley Hand ITC" panose="03070402050302030203" pitchFamily="66" charset="0"/>
              </a:rPr>
              <a:t>(Black hole)</a:t>
            </a:r>
          </a:p>
        </p:txBody>
      </p:sp>
    </p:spTree>
    <p:extLst>
      <p:ext uri="{BB962C8B-B14F-4D97-AF65-F5344CB8AC3E}">
        <p14:creationId xmlns:p14="http://schemas.microsoft.com/office/powerpoint/2010/main" val="1000882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1385</TotalTime>
  <Words>259</Words>
  <Application>Microsoft Office PowerPoint</Application>
  <PresentationFormat>Widescreen</PresentationFormat>
  <Paragraphs>45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Bradley Hand ITC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Lin, Hongda</dc:creator>
  <cp:lastModifiedBy>Lin, Hongda</cp:lastModifiedBy>
  <cp:revision>6</cp:revision>
  <dcterms:created xsi:type="dcterms:W3CDTF">2022-04-23T05:24:49Z</dcterms:created>
  <dcterms:modified xsi:type="dcterms:W3CDTF">2022-04-24T07:47:10Z</dcterms:modified>
</cp:coreProperties>
</file>